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8" r:id="rId7"/>
    <p:sldId id="274" r:id="rId8"/>
    <p:sldId id="269" r:id="rId9"/>
    <p:sldId id="280" r:id="rId10"/>
    <p:sldId id="278" r:id="rId11"/>
    <p:sldId id="279" r:id="rId12"/>
    <p:sldId id="282" r:id="rId13"/>
    <p:sldId id="281" r:id="rId14"/>
    <p:sldId id="270" r:id="rId15"/>
    <p:sldId id="284" r:id="rId16"/>
    <p:sldId id="271" r:id="rId17"/>
    <p:sldId id="272" r:id="rId18"/>
    <p:sldId id="273" r:id="rId19"/>
    <p:sldId id="275" r:id="rId20"/>
    <p:sldId id="276" r:id="rId21"/>
    <p:sldId id="28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94660"/>
  </p:normalViewPr>
  <p:slideViewPr>
    <p:cSldViewPr>
      <p:cViewPr>
        <p:scale>
          <a:sx n="50" d="100"/>
          <a:sy n="50" d="100"/>
        </p:scale>
        <p:origin x="-20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_Vodafone_InnovarePerCrescere\voti\IxC_voti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_Vodafone_InnovarePerCrescere\voti\IxC_voti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_Vodafone_InnovarePerCrescere\voti\IxC_voti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0"/>
  <c:chart>
    <c:autoTitleDeleted val="1"/>
    <c:plotArea>
      <c:layout>
        <c:manualLayout>
          <c:layoutTarget val="inner"/>
          <c:xMode val="edge"/>
          <c:yMode val="edge"/>
          <c:x val="9.1027970616099352E-2"/>
          <c:y val="2.6987017084435683E-2"/>
          <c:w val="0.66535407648771094"/>
          <c:h val="0.7974009275095974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9145816832067619E-2"/>
                  <c:y val="-0.19816411774654771"/>
                </c:manualLayout>
              </c:layout>
              <c:showVal val="1"/>
            </c:dLbl>
            <c:dLbl>
              <c:idx val="1"/>
              <c:layout>
                <c:manualLayout>
                  <c:x val="3.9055894640388888E-2"/>
                  <c:y val="0.11967715365728641"/>
                </c:manualLayout>
              </c:layout>
              <c:showVal val="1"/>
            </c:dLbl>
            <c:txPr>
              <a:bodyPr/>
              <a:lstStyle/>
              <a:p>
                <a:pPr>
                  <a:defRPr lang="en-GB" sz="1800"/>
                </a:pPr>
                <a:endParaRPr lang="it-IT"/>
              </a:p>
            </c:txPr>
            <c:showVal val="1"/>
            <c:showLeaderLines val="1"/>
          </c:dLbls>
          <c:cat>
            <c:strLit>
              <c:ptCount val="2"/>
              <c:pt idx="0">
                <c:v>Ammessi</c:v>
              </c:pt>
              <c:pt idx="1">
                <c:v>Non Ammessi</c:v>
              </c:pt>
            </c:strLit>
          </c:cat>
          <c:val>
            <c:numRef>
              <c:f>Foglio1!$S$75:$S$76</c:f>
              <c:numCache>
                <c:formatCode>General</c:formatCode>
                <c:ptCount val="2"/>
                <c:pt idx="0">
                  <c:v>23</c:v>
                </c:pt>
                <c:pt idx="1">
                  <c:v>1</c:v>
                </c:pt>
              </c:numCache>
            </c:numRef>
          </c:val>
        </c:ser>
        <c:firstSliceAng val="0"/>
      </c:pieChart>
      <c:spPr>
        <a:noFill/>
      </c:spPr>
    </c:plotArea>
    <c:legend>
      <c:legendPos val="r"/>
      <c:layout>
        <c:manualLayout>
          <c:xMode val="edge"/>
          <c:yMode val="edge"/>
          <c:x val="0.23982605263847104"/>
          <c:y val="0.82894323488656962"/>
          <c:w val="0.43112239668266394"/>
          <c:h val="0.15805274395696844"/>
        </c:manualLayout>
      </c:layout>
      <c:txPr>
        <a:bodyPr/>
        <a:lstStyle/>
        <a:p>
          <a:pPr>
            <a:defRPr lang="en-GB" sz="1800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en-GB" sz="2400"/>
            </a:pPr>
            <a:r>
              <a:rPr lang="en-GB" sz="2400" dirty="0" err="1"/>
              <a:t>Miglioramenti</a:t>
            </a:r>
            <a:r>
              <a:rPr lang="en-GB" sz="2400" dirty="0"/>
              <a:t> </a:t>
            </a:r>
            <a:r>
              <a:rPr lang="en-GB" sz="2400" dirty="0" err="1" smtClean="0"/>
              <a:t>nelle</a:t>
            </a:r>
            <a:r>
              <a:rPr lang="en-GB" sz="2400" dirty="0" smtClean="0"/>
              <a:t> </a:t>
            </a:r>
            <a:r>
              <a:rPr lang="en-GB" sz="2400" dirty="0" err="1"/>
              <a:t>materie</a:t>
            </a:r>
            <a:r>
              <a:rPr lang="en-GB" sz="2400" baseline="0" dirty="0"/>
              <a:t>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6365795928536755E-2"/>
          <c:y val="0.11978787878787878"/>
          <c:w val="0.94962983964156888"/>
          <c:h val="0.65380338821283701"/>
        </c:manualLayout>
      </c:layout>
      <c:barChart>
        <c:barDir val="col"/>
        <c:grouping val="clustered"/>
        <c:ser>
          <c:idx val="1"/>
          <c:order val="0"/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GB" sz="1200"/>
                </a:pPr>
                <a:endParaRPr lang="it-IT"/>
              </a:p>
            </c:txPr>
            <c:showVal val="1"/>
          </c:dLbls>
          <c:cat>
            <c:strRef>
              <c:f>Foglio1!$D$76:$N$76</c:f>
              <c:strCache>
                <c:ptCount val="11"/>
                <c:pt idx="0">
                  <c:v>italiano</c:v>
                </c:pt>
                <c:pt idx="1">
                  <c:v>inglese</c:v>
                </c:pt>
                <c:pt idx="2">
                  <c:v>francese/spagnolo</c:v>
                </c:pt>
                <c:pt idx="3">
                  <c:v>storia</c:v>
                </c:pt>
                <c:pt idx="4">
                  <c:v>geografia</c:v>
                </c:pt>
                <c:pt idx="5">
                  <c:v>matematica</c:v>
                </c:pt>
                <c:pt idx="6">
                  <c:v>scienze</c:v>
                </c:pt>
                <c:pt idx="7">
                  <c:v>tecnica</c:v>
                </c:pt>
                <c:pt idx="8">
                  <c:v>musica</c:v>
                </c:pt>
                <c:pt idx="9">
                  <c:v>arte</c:v>
                </c:pt>
                <c:pt idx="10">
                  <c:v>motoria</c:v>
                </c:pt>
              </c:strCache>
            </c:strRef>
          </c:cat>
          <c:val>
            <c:numRef>
              <c:f>Foglio1!$D$83:$N$83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</c:ser>
        <c:dLbls>
          <c:showVal val="1"/>
        </c:dLbls>
        <c:overlap val="-25"/>
        <c:axId val="62506112"/>
        <c:axId val="62507648"/>
      </c:barChart>
      <c:catAx>
        <c:axId val="62506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GB" sz="1200"/>
            </a:pPr>
            <a:endParaRPr lang="it-IT"/>
          </a:p>
        </c:txPr>
        <c:crossAx val="62507648"/>
        <c:crosses val="autoZero"/>
        <c:auto val="1"/>
        <c:lblAlgn val="ctr"/>
        <c:lblOffset val="100"/>
      </c:catAx>
      <c:valAx>
        <c:axId val="62507648"/>
        <c:scaling>
          <c:orientation val="minMax"/>
          <c:max val="14"/>
        </c:scaling>
        <c:delete val="1"/>
        <c:axPos val="l"/>
        <c:numFmt formatCode="General" sourceLinked="1"/>
        <c:majorTickMark val="none"/>
        <c:tickLblPos val="none"/>
        <c:crossAx val="62506112"/>
        <c:crosses val="autoZero"/>
        <c:crossBetween val="between"/>
        <c:majorUnit val="2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lang="en-US"/>
            </a:pPr>
            <a:r>
              <a:rPr lang="en-GB"/>
              <a:t>Media voti - 1° Quadrimestre vs 2° Quadrimestre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v>1° quadr.</c:v>
          </c:tx>
          <c:spPr>
            <a:solidFill>
              <a:schemeClr val="accent6"/>
            </a:solidFill>
          </c:spPr>
          <c:val>
            <c:numRef>
              <c:f>(Foglio1!$Q$2,Foglio1!$Q$5,Foglio1!$Q$8,Foglio1!$Q$11,Foglio1!$Q$14,Foglio1!$Q$17,Foglio1!$Q$20,Foglio1!$Q$23,Foglio1!$Q$26,Foglio1!$Q$29,Foglio1!$Q$32,Foglio1!$Q$35,Foglio1!$Q$38,Foglio1!$Q$41,Foglio1!$Q$44,Foglio1!$Q$47,Foglio1!$Q$50,Foglio1!$Q$53,Foglio1!$Q$59,Foglio1!$Q$62,Foglio1!$Q$65,Foglio1!$Q$68,Foglio1!$Q$71)</c:f>
              <c:numCache>
                <c:formatCode>General</c:formatCode>
                <c:ptCount val="23"/>
                <c:pt idx="0">
                  <c:v>6.4</c:v>
                </c:pt>
                <c:pt idx="1">
                  <c:v>7.7</c:v>
                </c:pt>
                <c:pt idx="2">
                  <c:v>6.0909090909090908</c:v>
                </c:pt>
                <c:pt idx="3">
                  <c:v>6.5454545454545459</c:v>
                </c:pt>
                <c:pt idx="4">
                  <c:v>5.5454545454545459</c:v>
                </c:pt>
                <c:pt idx="5">
                  <c:v>7.0909090909090908</c:v>
                </c:pt>
                <c:pt idx="6">
                  <c:v>5.6363636363636429</c:v>
                </c:pt>
                <c:pt idx="7">
                  <c:v>5.8181818181818121</c:v>
                </c:pt>
                <c:pt idx="8">
                  <c:v>6.2727272727272725</c:v>
                </c:pt>
                <c:pt idx="9">
                  <c:v>5.6363636363636429</c:v>
                </c:pt>
                <c:pt idx="10">
                  <c:v>6.2727272727272725</c:v>
                </c:pt>
                <c:pt idx="11">
                  <c:v>6</c:v>
                </c:pt>
                <c:pt idx="12">
                  <c:v>6.1818181818181834</c:v>
                </c:pt>
                <c:pt idx="13">
                  <c:v>6.2727272727272725</c:v>
                </c:pt>
                <c:pt idx="14">
                  <c:v>5.6363636363636429</c:v>
                </c:pt>
                <c:pt idx="15">
                  <c:v>6.2727272727272725</c:v>
                </c:pt>
                <c:pt idx="16">
                  <c:v>6</c:v>
                </c:pt>
                <c:pt idx="17">
                  <c:v>6.1818181818181834</c:v>
                </c:pt>
                <c:pt idx="18">
                  <c:v>6.1818181818181834</c:v>
                </c:pt>
                <c:pt idx="19">
                  <c:v>6.1818181818181834</c:v>
                </c:pt>
                <c:pt idx="20">
                  <c:v>5.5</c:v>
                </c:pt>
                <c:pt idx="21">
                  <c:v>7</c:v>
                </c:pt>
                <c:pt idx="22">
                  <c:v>6.6</c:v>
                </c:pt>
              </c:numCache>
            </c:numRef>
          </c:val>
        </c:ser>
        <c:ser>
          <c:idx val="0"/>
          <c:order val="1"/>
          <c:tx>
            <c:v>2° quadr.</c:v>
          </c:tx>
          <c:spPr>
            <a:solidFill>
              <a:schemeClr val="accent4">
                <a:lumMod val="75000"/>
              </a:schemeClr>
            </a:solidFill>
          </c:spPr>
          <c:val>
            <c:numRef>
              <c:f>(Foglio1!$Q$3,Foglio1!$Q$6,Foglio1!$Q$9,Foglio1!$Q$12,Foglio1!$Q$15,Foglio1!$Q$18,Foglio1!$Q$21,Foglio1!$Q$24,Foglio1!$Q$27,Foglio1!$Q$30,Foglio1!$Q$33,Foglio1!$Q$36,Foglio1!$Q$39,Foglio1!$Q$42,Foglio1!$Q$45,Foglio1!$Q$48,Foglio1!$Q$51,Foglio1!$Q$54,Foglio1!$Q$60,Foglio1!$Q$63,Foglio1!$Q$66,Foglio1!$Q$69,Foglio1!$Q$72)</c:f>
              <c:numCache>
                <c:formatCode>General</c:formatCode>
                <c:ptCount val="23"/>
                <c:pt idx="0">
                  <c:v>7</c:v>
                </c:pt>
                <c:pt idx="1">
                  <c:v>7.7</c:v>
                </c:pt>
                <c:pt idx="2">
                  <c:v>6.6363636363636429</c:v>
                </c:pt>
                <c:pt idx="3">
                  <c:v>7.0909090909090908</c:v>
                </c:pt>
                <c:pt idx="4">
                  <c:v>6</c:v>
                </c:pt>
                <c:pt idx="5">
                  <c:v>7.5454545454545459</c:v>
                </c:pt>
                <c:pt idx="6">
                  <c:v>6.0909090909090908</c:v>
                </c:pt>
                <c:pt idx="7">
                  <c:v>6.1818181818181834</c:v>
                </c:pt>
                <c:pt idx="8">
                  <c:v>6.4545454545454488</c:v>
                </c:pt>
                <c:pt idx="9">
                  <c:v>6.1818181818181834</c:v>
                </c:pt>
                <c:pt idx="10">
                  <c:v>6.4545454545454488</c:v>
                </c:pt>
                <c:pt idx="11">
                  <c:v>6.4545454545454488</c:v>
                </c:pt>
                <c:pt idx="12">
                  <c:v>6.2727272727272725</c:v>
                </c:pt>
                <c:pt idx="13">
                  <c:v>6.4545454545454488</c:v>
                </c:pt>
                <c:pt idx="14">
                  <c:v>6.1818181818181834</c:v>
                </c:pt>
                <c:pt idx="15">
                  <c:v>6.4545454545454488</c:v>
                </c:pt>
                <c:pt idx="16">
                  <c:v>6.4545454545454488</c:v>
                </c:pt>
                <c:pt idx="17">
                  <c:v>6.2727272727272725</c:v>
                </c:pt>
                <c:pt idx="18">
                  <c:v>6.2727272727272725</c:v>
                </c:pt>
                <c:pt idx="19">
                  <c:v>6.2727272727272725</c:v>
                </c:pt>
                <c:pt idx="20">
                  <c:v>6.2</c:v>
                </c:pt>
                <c:pt idx="21">
                  <c:v>6.8888888888888875</c:v>
                </c:pt>
                <c:pt idx="22">
                  <c:v>7</c:v>
                </c:pt>
              </c:numCache>
            </c:numRef>
          </c:val>
        </c:ser>
        <c:axId val="62349312"/>
        <c:axId val="62350848"/>
      </c:barChart>
      <c:catAx>
        <c:axId val="62349312"/>
        <c:scaling>
          <c:orientation val="minMax"/>
        </c:scaling>
        <c:delete val="1"/>
        <c:axPos val="b"/>
        <c:tickLblPos val="none"/>
        <c:crossAx val="62350848"/>
        <c:crosses val="autoZero"/>
        <c:auto val="1"/>
        <c:lblAlgn val="ctr"/>
        <c:lblOffset val="100"/>
      </c:catAx>
      <c:valAx>
        <c:axId val="62350848"/>
        <c:scaling>
          <c:orientation val="minMax"/>
          <c:min val="5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Media Voti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it-IT"/>
          </a:p>
        </c:txPr>
        <c:crossAx val="62349312"/>
        <c:crosses val="autoZero"/>
        <c:crossBetween val="between"/>
        <c:majorUnit val="0.25"/>
      </c:valAx>
    </c:plotArea>
    <c:legend>
      <c:legendPos val="r"/>
      <c:layout/>
      <c:txPr>
        <a:bodyPr/>
        <a:lstStyle/>
        <a:p>
          <a:pPr>
            <a:defRPr lang="en-US"/>
          </a:pPr>
          <a:endParaRPr lang="it-IT"/>
        </a:p>
      </c:txPr>
    </c:legend>
    <c:plotVisOnly val="1"/>
  </c:chart>
  <c:txPr>
    <a:bodyPr/>
    <a:lstStyle/>
    <a:p>
      <a:pPr>
        <a:defRPr sz="1200"/>
      </a:pPr>
      <a:endParaRPr lang="it-IT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_PB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0166" y="71414"/>
            <a:ext cx="6151572" cy="18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7" name="Immagine 6" descr="logo_PB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8302" y="6072206"/>
            <a:ext cx="2460624" cy="720000"/>
          </a:xfrm>
          <a:prstGeom prst="rect">
            <a:avLst/>
          </a:prstGeom>
        </p:spPr>
      </p:pic>
      <p:sp>
        <p:nvSpPr>
          <p:cNvPr id="8" name="CasellaDiTesto 7"/>
          <p:cNvSpPr txBox="1"/>
          <p:nvPr userDrawn="1"/>
        </p:nvSpPr>
        <p:spPr>
          <a:xfrm>
            <a:off x="3000364" y="6050181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Progetto</a:t>
            </a:r>
            <a:r>
              <a:rPr lang="en-GB" sz="1400" b="1" dirty="0" smtClean="0"/>
              <a:t> “</a:t>
            </a:r>
            <a:r>
              <a:rPr lang="en-GB" sz="1400" b="1" dirty="0" err="1" smtClean="0"/>
              <a:t>Innovare</a:t>
            </a:r>
            <a:r>
              <a:rPr lang="en-GB" sz="1400" b="1" dirty="0" smtClean="0"/>
              <a:t> per </a:t>
            </a:r>
            <a:r>
              <a:rPr lang="en-GB" sz="1400" b="1" dirty="0" err="1" smtClean="0"/>
              <a:t>Crescere</a:t>
            </a:r>
            <a:r>
              <a:rPr lang="en-GB" sz="1400" b="1" dirty="0" smtClean="0"/>
              <a:t>”</a:t>
            </a:r>
            <a:endParaRPr lang="en-GB" sz="1400" b="1" dirty="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6858016" y="635795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Pisa, 21/10/2011</a:t>
            </a:r>
          </a:p>
        </p:txBody>
      </p:sp>
      <p:pic>
        <p:nvPicPr>
          <p:cNvPr id="10" name="Immagine 9" descr="paideia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73619" y="6357958"/>
            <a:ext cx="441257" cy="468000"/>
          </a:xfrm>
          <a:prstGeom prst="rect">
            <a:avLst/>
          </a:prstGeom>
        </p:spPr>
      </p:pic>
      <p:pic>
        <p:nvPicPr>
          <p:cNvPr id="11" name="Immagine 10" descr="vodafo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0364" y="6354586"/>
            <a:ext cx="1252800" cy="432000"/>
          </a:xfrm>
          <a:prstGeom prst="rect">
            <a:avLst/>
          </a:prstGeom>
        </p:spPr>
      </p:pic>
      <p:pic>
        <p:nvPicPr>
          <p:cNvPr id="12" name="Immagine 11" descr="comune_di_pis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714876" y="6318024"/>
            <a:ext cx="442233" cy="540000"/>
          </a:xfrm>
          <a:prstGeom prst="rect">
            <a:avLst/>
          </a:prstGeom>
        </p:spPr>
      </p:pic>
      <p:pic>
        <p:nvPicPr>
          <p:cNvPr id="13" name="Immagine 12" descr="SSS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170283" y="6318000"/>
            <a:ext cx="544725" cy="540000"/>
          </a:xfrm>
          <a:prstGeom prst="rect">
            <a:avLst/>
          </a:prstGeom>
        </p:spPr>
      </p:pic>
      <p:pic>
        <p:nvPicPr>
          <p:cNvPr id="14" name="Immagine 13" descr="USL5Pisa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779701" y="6286520"/>
            <a:ext cx="864001" cy="504000"/>
          </a:xfrm>
          <a:prstGeom prst="rect">
            <a:avLst/>
          </a:prstGeom>
        </p:spPr>
      </p:pic>
      <p:pic>
        <p:nvPicPr>
          <p:cNvPr id="15" name="Immagine 14" descr="aid2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669130" y="6282586"/>
            <a:ext cx="403200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Progetto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“</a:t>
            </a:r>
            <a:r>
              <a:rPr lang="en-GB" dirty="0" err="1" smtClean="0">
                <a:solidFill>
                  <a:srgbClr val="C00000"/>
                </a:solidFill>
              </a:rPr>
              <a:t>Innovare</a:t>
            </a:r>
            <a:r>
              <a:rPr lang="en-GB" dirty="0" smtClean="0">
                <a:solidFill>
                  <a:srgbClr val="C00000"/>
                </a:solidFill>
              </a:rPr>
              <a:t> per </a:t>
            </a:r>
            <a:r>
              <a:rPr lang="en-GB" dirty="0" err="1" smtClean="0">
                <a:solidFill>
                  <a:srgbClr val="C00000"/>
                </a:solidFill>
              </a:rPr>
              <a:t>Crescere</a:t>
            </a:r>
            <a:r>
              <a:rPr lang="en-GB" dirty="0" smtClean="0">
                <a:solidFill>
                  <a:srgbClr val="C00000"/>
                </a:solidFill>
              </a:rPr>
              <a:t>”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072494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Carla </a:t>
            </a:r>
            <a:r>
              <a:rPr lang="en-GB" dirty="0" err="1" smtClean="0"/>
              <a:t>Tozzi</a:t>
            </a:r>
            <a:r>
              <a:rPr lang="en-GB" dirty="0" smtClean="0"/>
              <a:t>,  </a:t>
            </a:r>
            <a:r>
              <a:rPr lang="en-GB" dirty="0" err="1" smtClean="0"/>
              <a:t>Paideia</a:t>
            </a:r>
            <a:r>
              <a:rPr lang="en-GB" dirty="0" smtClean="0"/>
              <a:t> Soc. Coop. Soc. </a:t>
            </a:r>
            <a:r>
              <a:rPr lang="en-GB" dirty="0" err="1" smtClean="0"/>
              <a:t>Onlus</a:t>
            </a:r>
            <a:r>
              <a:rPr lang="en-GB" dirty="0" smtClean="0"/>
              <a:t> </a:t>
            </a:r>
          </a:p>
          <a:p>
            <a:r>
              <a:rPr lang="en-GB" dirty="0" smtClean="0"/>
              <a:t>Marta </a:t>
            </a:r>
            <a:r>
              <a:rPr lang="en-GB" dirty="0" err="1" smtClean="0"/>
              <a:t>Braccini</a:t>
            </a:r>
            <a:r>
              <a:rPr lang="en-GB" dirty="0" smtClean="0"/>
              <a:t>, </a:t>
            </a:r>
            <a:r>
              <a:rPr lang="en-GB" dirty="0" err="1" smtClean="0"/>
              <a:t>Paideia</a:t>
            </a:r>
            <a:r>
              <a:rPr lang="en-GB" dirty="0" smtClean="0"/>
              <a:t> Soc. Coop. Soc. </a:t>
            </a:r>
            <a:r>
              <a:rPr lang="en-GB" dirty="0" err="1" smtClean="0"/>
              <a:t>Onlus</a:t>
            </a:r>
            <a:endParaRPr lang="en-GB" dirty="0" smtClean="0"/>
          </a:p>
          <a:p>
            <a:r>
              <a:rPr lang="en-GB" dirty="0" smtClean="0"/>
              <a:t>Silvia </a:t>
            </a:r>
            <a:r>
              <a:rPr lang="en-GB" dirty="0" err="1" smtClean="0"/>
              <a:t>Bellina</a:t>
            </a:r>
            <a:r>
              <a:rPr lang="en-GB" dirty="0" smtClean="0"/>
              <a:t>, </a:t>
            </a:r>
            <a:r>
              <a:rPr lang="en-GB" dirty="0" err="1" smtClean="0"/>
              <a:t>Paideia</a:t>
            </a:r>
            <a:r>
              <a:rPr lang="en-GB" dirty="0" smtClean="0"/>
              <a:t> Soc. Coop. Soc. </a:t>
            </a:r>
            <a:r>
              <a:rPr lang="en-GB" dirty="0" err="1" smtClean="0"/>
              <a:t>Onlus</a:t>
            </a:r>
            <a:endParaRPr lang="en-GB" dirty="0" smtClean="0"/>
          </a:p>
          <a:p>
            <a:r>
              <a:rPr lang="en-GB" dirty="0" err="1" smtClean="0"/>
              <a:t>Michela</a:t>
            </a:r>
            <a:r>
              <a:rPr lang="en-GB" dirty="0" smtClean="0"/>
              <a:t> </a:t>
            </a:r>
            <a:r>
              <a:rPr lang="en-GB" dirty="0" err="1" smtClean="0"/>
              <a:t>Aquilano</a:t>
            </a:r>
            <a:r>
              <a:rPr lang="en-GB" dirty="0" smtClean="0"/>
              <a:t>, </a:t>
            </a:r>
            <a:r>
              <a:rPr lang="en-GB" dirty="0" err="1" smtClean="0"/>
              <a:t>Istituto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BioRobotica</a:t>
            </a:r>
            <a:r>
              <a:rPr lang="en-GB" dirty="0" smtClean="0"/>
              <a:t>, </a:t>
            </a:r>
            <a:r>
              <a:rPr lang="en-GB" dirty="0" err="1" smtClean="0"/>
              <a:t>Scuola</a:t>
            </a:r>
            <a:r>
              <a:rPr lang="en-GB" dirty="0" smtClean="0"/>
              <a:t> </a:t>
            </a:r>
            <a:r>
              <a:rPr lang="en-GB" dirty="0" err="1" smtClean="0"/>
              <a:t>Superiore</a:t>
            </a:r>
            <a:r>
              <a:rPr lang="en-GB" dirty="0" smtClean="0"/>
              <a:t> </a:t>
            </a:r>
            <a:r>
              <a:rPr lang="en-GB" dirty="0" err="1" smtClean="0"/>
              <a:t>Sant’Anna</a:t>
            </a:r>
            <a:endParaRPr lang="en-GB" dirty="0" smtClean="0"/>
          </a:p>
          <a:p>
            <a:r>
              <a:rPr lang="en-GB" dirty="0" smtClean="0"/>
              <a:t>Maria Luisa </a:t>
            </a:r>
            <a:r>
              <a:rPr lang="en-GB" dirty="0" err="1" smtClean="0"/>
              <a:t>Chiofalo</a:t>
            </a:r>
            <a:r>
              <a:rPr lang="en-GB" dirty="0" smtClean="0"/>
              <a:t>, </a:t>
            </a:r>
            <a:r>
              <a:rPr lang="en-GB" dirty="0" err="1" smtClean="0"/>
              <a:t>Assessora</a:t>
            </a:r>
            <a:r>
              <a:rPr lang="en-GB" dirty="0" smtClean="0"/>
              <a:t> </a:t>
            </a:r>
            <a:r>
              <a:rPr lang="en-GB" dirty="0" err="1" smtClean="0"/>
              <a:t>Politiche</a:t>
            </a:r>
            <a:r>
              <a:rPr lang="en-GB" dirty="0" smtClean="0"/>
              <a:t> Educative, </a:t>
            </a:r>
            <a:r>
              <a:rPr lang="en-GB" dirty="0" err="1" smtClean="0"/>
              <a:t>Comune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Pisa</a:t>
            </a:r>
          </a:p>
          <a:p>
            <a:endParaRPr lang="en-GB" dirty="0"/>
          </a:p>
        </p:txBody>
      </p:sp>
      <p:pic>
        <p:nvPicPr>
          <p:cNvPr id="4" name="Immagine 3" descr="ai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29330"/>
            <a:ext cx="576000" cy="720000"/>
          </a:xfrm>
          <a:prstGeom prst="rect">
            <a:avLst/>
          </a:prstGeom>
        </p:spPr>
      </p:pic>
      <p:pic>
        <p:nvPicPr>
          <p:cNvPr id="5" name="Immagine 4" descr="comune_di_pi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745" y="5886586"/>
            <a:ext cx="737057" cy="900000"/>
          </a:xfrm>
          <a:prstGeom prst="rect">
            <a:avLst/>
          </a:prstGeom>
        </p:spPr>
      </p:pic>
      <p:pic>
        <p:nvPicPr>
          <p:cNvPr id="6" name="Immagine 5" descr="paide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7872" y="5929330"/>
            <a:ext cx="2234260" cy="720000"/>
          </a:xfrm>
          <a:prstGeom prst="rect">
            <a:avLst/>
          </a:prstGeom>
        </p:spPr>
      </p:pic>
      <p:pic>
        <p:nvPicPr>
          <p:cNvPr id="8" name="Immagine 7" descr="SS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5964" y="5929330"/>
            <a:ext cx="726300" cy="720000"/>
          </a:xfrm>
          <a:prstGeom prst="rect">
            <a:avLst/>
          </a:prstGeom>
        </p:spPr>
      </p:pic>
      <p:pic>
        <p:nvPicPr>
          <p:cNvPr id="9" name="Immagine 8" descr="USL5P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8176" y="5923710"/>
            <a:ext cx="1234286" cy="720000"/>
          </a:xfrm>
          <a:prstGeom prst="rect">
            <a:avLst/>
          </a:prstGeom>
        </p:spPr>
      </p:pic>
      <p:pic>
        <p:nvPicPr>
          <p:cNvPr id="10" name="Immagine 9" descr="vodaf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109" y="5923710"/>
            <a:ext cx="208799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Piattaforma</a:t>
            </a:r>
            <a:r>
              <a:rPr lang="en-GB" sz="3600" dirty="0" smtClean="0"/>
              <a:t> </a:t>
            </a:r>
            <a:r>
              <a:rPr lang="en-GB" sz="3600" dirty="0" err="1" smtClean="0"/>
              <a:t>tecnologica</a:t>
            </a:r>
            <a:r>
              <a:rPr lang="en-GB" sz="3600" dirty="0" smtClean="0"/>
              <a:t> per lo studio</a:t>
            </a:r>
            <a:br>
              <a:rPr lang="en-GB" sz="3600" dirty="0" smtClean="0"/>
            </a:br>
            <a:r>
              <a:rPr lang="en-GB" sz="3600" dirty="0" smtClean="0"/>
              <a:t>- </a:t>
            </a:r>
            <a:r>
              <a:rPr lang="en-GB" sz="3600" i="1" dirty="0" err="1" smtClean="0"/>
              <a:t>Disturbi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Specifici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dell’Apprendimento</a:t>
            </a:r>
            <a:r>
              <a:rPr lang="en-GB" sz="3600" dirty="0" smtClean="0"/>
              <a:t> -</a:t>
            </a:r>
            <a:endParaRPr lang="en-GB" sz="3600" dirty="0"/>
          </a:p>
        </p:txBody>
      </p:sp>
      <p:pic>
        <p:nvPicPr>
          <p:cNvPr id="4" name="Segnaposto contenuto 3" descr="TN121R_o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000372"/>
            <a:ext cx="2000264" cy="1585988"/>
          </a:xfrm>
        </p:spPr>
      </p:pic>
      <p:sp>
        <p:nvSpPr>
          <p:cNvPr id="5" name="CasellaDiTesto 4"/>
          <p:cNvSpPr txBox="1"/>
          <p:nvPr/>
        </p:nvSpPr>
        <p:spPr>
          <a:xfrm>
            <a:off x="2143108" y="3220050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GB" dirty="0" err="1" smtClean="0"/>
              <a:t>Portatili</a:t>
            </a:r>
            <a:endParaRPr lang="en-GB" dirty="0" smtClean="0"/>
          </a:p>
          <a:p>
            <a:pPr marL="171450" lvl="1" indent="-171450">
              <a:buFont typeface="Arial" pitchFamily="34" charset="0"/>
              <a:buChar char="•"/>
            </a:pPr>
            <a:r>
              <a:rPr lang="en-GB" dirty="0" smtClean="0"/>
              <a:t>Tablet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en-GB" dirty="0" smtClean="0"/>
              <a:t>Desktop</a:t>
            </a:r>
            <a:endParaRPr lang="en-GB" dirty="0"/>
          </a:p>
        </p:txBody>
      </p:sp>
      <p:sp>
        <p:nvSpPr>
          <p:cNvPr id="6" name="Parentesi graffa chiusa 5"/>
          <p:cNvSpPr/>
          <p:nvPr/>
        </p:nvSpPr>
        <p:spPr>
          <a:xfrm flipH="1">
            <a:off x="1928794" y="3214686"/>
            <a:ext cx="285752" cy="928694"/>
          </a:xfrm>
          <a:prstGeom prst="rightBrace">
            <a:avLst>
              <a:gd name="adj1" fmla="val 497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42844" y="335417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GB" dirty="0" smtClean="0"/>
              <a:t>Monitor over12’’</a:t>
            </a:r>
          </a:p>
          <a:p>
            <a:pPr marL="171450" lvl="1" indent="-171450">
              <a:buFont typeface="Arial" pitchFamily="34" charset="0"/>
              <a:buChar char="•"/>
            </a:pPr>
            <a:r>
              <a:rPr lang="en-GB" dirty="0" smtClean="0"/>
              <a:t>Multi-touch</a:t>
            </a:r>
            <a:endParaRPr lang="en-GB" dirty="0"/>
          </a:p>
        </p:txBody>
      </p:sp>
      <p:pic>
        <p:nvPicPr>
          <p:cNvPr id="1026" name="Picture 2" descr="http://www.prlog.org/10536774-flatbed-sc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928934"/>
            <a:ext cx="1928794" cy="1720651"/>
          </a:xfrm>
          <a:prstGeom prst="rect">
            <a:avLst/>
          </a:prstGeom>
          <a:noFill/>
        </p:spPr>
      </p:pic>
      <p:sp>
        <p:nvSpPr>
          <p:cNvPr id="9" name="Croce 8"/>
          <p:cNvSpPr/>
          <p:nvPr/>
        </p:nvSpPr>
        <p:spPr>
          <a:xfrm>
            <a:off x="5429256" y="3500438"/>
            <a:ext cx="360000" cy="360000"/>
          </a:xfrm>
          <a:prstGeom prst="plus">
            <a:avLst>
              <a:gd name="adj" fmla="val 3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7929586" y="3590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OCR</a:t>
            </a:r>
            <a:endParaRPr lang="en-GB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57752" y="15716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 smtClean="0"/>
              <a:t>Sintesi</a:t>
            </a:r>
            <a:r>
              <a:rPr lang="en-GB" u="sng" dirty="0" smtClean="0"/>
              <a:t> </a:t>
            </a:r>
            <a:r>
              <a:rPr lang="en-GB" u="sng" dirty="0" err="1" smtClean="0"/>
              <a:t>vocale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AlfaReader</a:t>
            </a:r>
            <a:r>
              <a:rPr lang="en-GB" dirty="0" smtClean="0"/>
              <a:t>, Erickson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Carlo Mobile, </a:t>
            </a:r>
            <a:r>
              <a:rPr lang="en-GB" dirty="0" err="1" smtClean="0"/>
              <a:t>Anastasis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157161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Editor </a:t>
            </a:r>
            <a:r>
              <a:rPr lang="en-GB" u="sng" dirty="0" err="1" smtClean="0"/>
              <a:t>Testuali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Office – Word, Microsoft 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SuperQuaderno</a:t>
            </a:r>
            <a:r>
              <a:rPr lang="en-GB" dirty="0" smtClean="0"/>
              <a:t>,  </a:t>
            </a:r>
            <a:r>
              <a:rPr lang="en-GB" dirty="0" err="1" smtClean="0"/>
              <a:t>Anastasis</a:t>
            </a:r>
            <a:endParaRPr lang="en-GB" dirty="0" smtClean="0"/>
          </a:p>
          <a:p>
            <a:pPr marL="177800" indent="-177800">
              <a:buFontTx/>
              <a:buChar char="-"/>
            </a:pPr>
            <a:r>
              <a:rPr lang="en-GB" dirty="0" smtClean="0"/>
              <a:t>Carlo II, </a:t>
            </a:r>
            <a:r>
              <a:rPr lang="en-GB" dirty="0" err="1" smtClean="0"/>
              <a:t>Anastasis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7158" y="49291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 smtClean="0"/>
              <a:t>Mappe</a:t>
            </a:r>
            <a:r>
              <a:rPr lang="en-GB" u="sng" dirty="0" smtClean="0"/>
              <a:t> </a:t>
            </a:r>
            <a:r>
              <a:rPr lang="en-GB" u="sng" dirty="0" err="1" smtClean="0"/>
              <a:t>Concettuali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Office – PowerPoint, Microsoft 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SuperMappe</a:t>
            </a:r>
            <a:r>
              <a:rPr lang="en-GB" dirty="0" smtClean="0"/>
              <a:t>,  </a:t>
            </a:r>
            <a:r>
              <a:rPr lang="en-GB" dirty="0" err="1" smtClean="0"/>
              <a:t>Anastasis</a:t>
            </a:r>
            <a:endParaRPr lang="en-GB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4786314" y="471488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Software </a:t>
            </a:r>
            <a:r>
              <a:rPr lang="en-GB" u="sng" dirty="0" err="1" smtClean="0"/>
              <a:t>specifici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GeoGebra</a:t>
            </a:r>
            <a:r>
              <a:rPr lang="en-GB" dirty="0" smtClean="0"/>
              <a:t> 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MathType</a:t>
            </a:r>
            <a:endParaRPr lang="en-GB" dirty="0" smtClean="0"/>
          </a:p>
          <a:p>
            <a:pPr marL="177800" indent="-177800">
              <a:buFontTx/>
              <a:buChar char="-"/>
            </a:pPr>
            <a:r>
              <a:rPr lang="en-GB" dirty="0" err="1" smtClean="0"/>
              <a:t>Matematica</a:t>
            </a:r>
            <a:r>
              <a:rPr lang="en-GB" dirty="0" smtClean="0"/>
              <a:t> </a:t>
            </a:r>
            <a:r>
              <a:rPr lang="en-GB" dirty="0" err="1" smtClean="0"/>
              <a:t>Facilissima</a:t>
            </a:r>
            <a:r>
              <a:rPr lang="en-GB" dirty="0" smtClean="0"/>
              <a:t>, Erickson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...</a:t>
            </a:r>
          </a:p>
        </p:txBody>
      </p:sp>
      <p:cxnSp>
        <p:nvCxnSpPr>
          <p:cNvPr id="16" name="Connettore 2 15"/>
          <p:cNvCxnSpPr>
            <a:stCxn id="12" idx="3"/>
          </p:cNvCxnSpPr>
          <p:nvPr/>
        </p:nvCxnSpPr>
        <p:spPr>
          <a:xfrm>
            <a:off x="3071802" y="2171777"/>
            <a:ext cx="571504" cy="614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 rot="5400000">
            <a:off x="5372997" y="2051136"/>
            <a:ext cx="433990" cy="13216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0" idx="1"/>
            <a:endCxn id="1026" idx="3"/>
          </p:cNvCxnSpPr>
          <p:nvPr/>
        </p:nvCxnSpPr>
        <p:spPr>
          <a:xfrm rot="10800000" flipV="1">
            <a:off x="7572364" y="3775592"/>
            <a:ext cx="357222" cy="13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3" idx="0"/>
          </p:cNvCxnSpPr>
          <p:nvPr/>
        </p:nvCxnSpPr>
        <p:spPr>
          <a:xfrm rot="5400000" flipH="1" flipV="1">
            <a:off x="2622633" y="3765648"/>
            <a:ext cx="505430" cy="18216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4" idx="0"/>
          </p:cNvCxnSpPr>
          <p:nvPr/>
        </p:nvCxnSpPr>
        <p:spPr>
          <a:xfrm rot="16200000" flipV="1">
            <a:off x="5929323" y="3929067"/>
            <a:ext cx="428628" cy="1143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Piattaforma</a:t>
            </a:r>
            <a:r>
              <a:rPr lang="en-GB" sz="3600" dirty="0" smtClean="0"/>
              <a:t> </a:t>
            </a:r>
            <a:r>
              <a:rPr lang="en-GB" sz="3600" dirty="0" err="1" smtClean="0"/>
              <a:t>tecnologica</a:t>
            </a:r>
            <a:r>
              <a:rPr lang="en-GB" sz="3600" dirty="0" smtClean="0"/>
              <a:t> per lo studio</a:t>
            </a:r>
            <a:br>
              <a:rPr lang="en-GB" sz="3600" dirty="0" smtClean="0"/>
            </a:br>
            <a:r>
              <a:rPr lang="en-GB" sz="3600" dirty="0" smtClean="0"/>
              <a:t>- </a:t>
            </a:r>
            <a:r>
              <a:rPr lang="en-GB" sz="3600" i="1" dirty="0" err="1" smtClean="0"/>
              <a:t>Disabilità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motorie</a:t>
            </a:r>
            <a:r>
              <a:rPr lang="en-GB" sz="3600" i="1" dirty="0" smtClean="0"/>
              <a:t> </a:t>
            </a:r>
            <a:r>
              <a:rPr lang="en-GB" sz="3600" dirty="0" smtClean="0"/>
              <a:t>-</a:t>
            </a:r>
            <a:endParaRPr lang="en-GB" sz="3600" dirty="0"/>
          </a:p>
        </p:txBody>
      </p:sp>
      <p:pic>
        <p:nvPicPr>
          <p:cNvPr id="4" name="Segnaposto contenuto 3" descr="TN121R_o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3128896"/>
            <a:ext cx="2000264" cy="1585988"/>
          </a:xfrm>
        </p:spPr>
      </p:pic>
      <p:sp>
        <p:nvSpPr>
          <p:cNvPr id="10" name="CasellaDiTesto 9"/>
          <p:cNvSpPr txBox="1"/>
          <p:nvPr/>
        </p:nvSpPr>
        <p:spPr>
          <a:xfrm>
            <a:off x="3643306" y="54885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OCR</a:t>
            </a:r>
            <a:endParaRPr lang="en-GB" u="sng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714744" y="150017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 smtClean="0"/>
              <a:t>Sintesi</a:t>
            </a:r>
            <a:r>
              <a:rPr lang="en-GB" u="sng" dirty="0" smtClean="0"/>
              <a:t> </a:t>
            </a:r>
            <a:r>
              <a:rPr lang="en-GB" u="sng" dirty="0" err="1" smtClean="0"/>
              <a:t>vocale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AlfaReader</a:t>
            </a:r>
            <a:r>
              <a:rPr lang="en-GB" dirty="0" smtClean="0"/>
              <a:t>, Erikson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Carlo Mobile, </a:t>
            </a:r>
            <a:r>
              <a:rPr lang="en-GB" dirty="0" err="1" smtClean="0"/>
              <a:t>Anastasis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157161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Editor </a:t>
            </a:r>
            <a:r>
              <a:rPr lang="en-GB" u="sng" dirty="0" err="1" smtClean="0"/>
              <a:t>Testuali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Office – Word, Microsoft 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Carlo II, </a:t>
            </a:r>
            <a:r>
              <a:rPr lang="en-GB" dirty="0" err="1" smtClean="0"/>
              <a:t>Anastasis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406" y="507743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 smtClean="0"/>
              <a:t>Mappe</a:t>
            </a:r>
            <a:r>
              <a:rPr lang="en-GB" u="sng" dirty="0" smtClean="0"/>
              <a:t> </a:t>
            </a:r>
            <a:r>
              <a:rPr lang="en-GB" u="sng" dirty="0" err="1" smtClean="0"/>
              <a:t>Concettuali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smtClean="0"/>
              <a:t>Office – PowerPoint, Microsoft 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SuperMappe</a:t>
            </a:r>
            <a:r>
              <a:rPr lang="en-GB" dirty="0" smtClean="0"/>
              <a:t>,  </a:t>
            </a:r>
            <a:r>
              <a:rPr lang="en-GB" dirty="0" err="1" smtClean="0"/>
              <a:t>Anastasis</a:t>
            </a:r>
            <a:endParaRPr lang="en-GB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5286380" y="4643446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Software </a:t>
            </a:r>
            <a:r>
              <a:rPr lang="en-GB" u="sng" dirty="0" err="1" smtClean="0"/>
              <a:t>specifici</a:t>
            </a:r>
            <a:r>
              <a:rPr lang="en-GB" dirty="0" smtClean="0"/>
              <a:t>: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GeoGebra</a:t>
            </a:r>
            <a:r>
              <a:rPr lang="en-GB" dirty="0" smtClean="0"/>
              <a:t> </a:t>
            </a:r>
          </a:p>
          <a:p>
            <a:pPr marL="177800" indent="-177800">
              <a:buFontTx/>
              <a:buChar char="-"/>
            </a:pPr>
            <a:r>
              <a:rPr lang="en-GB" dirty="0" err="1" smtClean="0"/>
              <a:t>MathType</a:t>
            </a:r>
            <a:endParaRPr lang="en-GB" dirty="0" smtClean="0"/>
          </a:p>
          <a:p>
            <a:pPr marL="177800" indent="-177800">
              <a:buFontTx/>
              <a:buChar char="-"/>
            </a:pPr>
            <a:r>
              <a:rPr lang="en-GB" dirty="0" smtClean="0"/>
              <a:t>Music Factory</a:t>
            </a:r>
          </a:p>
        </p:txBody>
      </p:sp>
      <p:pic>
        <p:nvPicPr>
          <p:cNvPr id="19" name="Picture 8" descr="http://www.easylabs.it/images/AOM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helpicare.com/sites/default/files/styles/large/public/AC03003_0.gif"/>
          <p:cNvPicPr>
            <a:picLocks noChangeAspect="1" noChangeArrowheads="1"/>
          </p:cNvPicPr>
          <p:nvPr/>
        </p:nvPicPr>
        <p:blipFill>
          <a:blip r:embed="rId4"/>
          <a:srcRect l="9129" t="12146" r="13277" b="14979"/>
          <a:stretch>
            <a:fillRect/>
          </a:stretch>
        </p:blipFill>
        <p:spPr bwMode="auto">
          <a:xfrm>
            <a:off x="6488920" y="3500438"/>
            <a:ext cx="869162" cy="613526"/>
          </a:xfrm>
          <a:prstGeom prst="rect">
            <a:avLst/>
          </a:prstGeom>
          <a:noFill/>
        </p:spPr>
      </p:pic>
      <p:pic>
        <p:nvPicPr>
          <p:cNvPr id="1026" name="Picture 2" descr="http://www.prlog.org/10536774-flatbed-scan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5764" y="3286124"/>
            <a:ext cx="1368236" cy="1220585"/>
          </a:xfrm>
          <a:prstGeom prst="rect">
            <a:avLst/>
          </a:prstGeom>
          <a:noFill/>
        </p:spPr>
      </p:pic>
      <p:pic>
        <p:nvPicPr>
          <p:cNvPr id="21" name="Picture 17" descr="http://www.spectronicsinoz.com/images/product/ablenet/wave-trackb-20030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14620"/>
            <a:ext cx="942945" cy="89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http://www.softime-informatica.it/tecnologie/images/optima_joystic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14752"/>
            <a:ext cx="1143008" cy="8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http://www.easylabs.it/images/THC5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748098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http://www.easylabs.it/images/TAL5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3000372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roce 25"/>
          <p:cNvSpPr/>
          <p:nvPr/>
        </p:nvSpPr>
        <p:spPr>
          <a:xfrm>
            <a:off x="2571736" y="3640504"/>
            <a:ext cx="360000" cy="360000"/>
          </a:xfrm>
          <a:prstGeom prst="plus">
            <a:avLst>
              <a:gd name="adj" fmla="val 3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asellaDiTesto 27"/>
          <p:cNvSpPr txBox="1"/>
          <p:nvPr/>
        </p:nvSpPr>
        <p:spPr>
          <a:xfrm>
            <a:off x="6858016" y="4986519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dirty="0" smtClean="0"/>
              <a:t>Skippy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Clicker 5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9" name="Croce 8"/>
          <p:cNvSpPr/>
          <p:nvPr/>
        </p:nvSpPr>
        <p:spPr>
          <a:xfrm>
            <a:off x="4786314" y="3640504"/>
            <a:ext cx="360000" cy="360000"/>
          </a:xfrm>
          <a:prstGeom prst="plus">
            <a:avLst>
              <a:gd name="adj" fmla="val 3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roce 28"/>
          <p:cNvSpPr/>
          <p:nvPr/>
        </p:nvSpPr>
        <p:spPr>
          <a:xfrm>
            <a:off x="7426710" y="3640504"/>
            <a:ext cx="360000" cy="360000"/>
          </a:xfrm>
          <a:prstGeom prst="plus">
            <a:avLst>
              <a:gd name="adj" fmla="val 3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2 15"/>
          <p:cNvCxnSpPr>
            <a:stCxn id="12" idx="2"/>
          </p:cNvCxnSpPr>
          <p:nvPr/>
        </p:nvCxnSpPr>
        <p:spPr>
          <a:xfrm rot="16200000" flipH="1">
            <a:off x="1926113" y="2211870"/>
            <a:ext cx="791181" cy="1357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2"/>
          </p:cNvCxnSpPr>
          <p:nvPr/>
        </p:nvCxnSpPr>
        <p:spPr>
          <a:xfrm rot="5400000">
            <a:off x="4480020" y="2372609"/>
            <a:ext cx="576870" cy="67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0" idx="0"/>
          </p:cNvCxnSpPr>
          <p:nvPr/>
        </p:nvCxnSpPr>
        <p:spPr>
          <a:xfrm rot="5400000" flipH="1" flipV="1">
            <a:off x="3793047" y="5208879"/>
            <a:ext cx="55856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3" idx="0"/>
          </p:cNvCxnSpPr>
          <p:nvPr/>
        </p:nvCxnSpPr>
        <p:spPr>
          <a:xfrm rot="5400000" flipH="1" flipV="1">
            <a:off x="2122567" y="4128202"/>
            <a:ext cx="505430" cy="1393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0800000">
            <a:off x="4786314" y="4500569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6" grpId="0" animBg="1"/>
      <p:bldP spid="28" grpId="0"/>
      <p:bldP spid="9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Indicazioni</a:t>
            </a:r>
            <a:r>
              <a:rPr lang="en-GB" dirty="0" smtClean="0"/>
              <a:t> </a:t>
            </a:r>
            <a:r>
              <a:rPr lang="en-GB" dirty="0" err="1" smtClean="0"/>
              <a:t>generali</a:t>
            </a:r>
            <a:r>
              <a:rPr lang="en-GB" dirty="0" smtClean="0"/>
              <a:t> per lo studio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casa:</a:t>
            </a:r>
          </a:p>
          <a:p>
            <a:pPr lvl="1"/>
            <a:r>
              <a:rPr lang="en-GB" dirty="0" err="1" smtClean="0"/>
              <a:t>Utilizzo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computer </a:t>
            </a:r>
            <a:r>
              <a:rPr lang="en-GB" dirty="0" err="1" smtClean="0"/>
              <a:t>fissi</a:t>
            </a:r>
            <a:r>
              <a:rPr lang="en-GB" dirty="0" smtClean="0"/>
              <a:t> o </a:t>
            </a:r>
            <a:r>
              <a:rPr lang="en-GB" dirty="0" err="1" smtClean="0"/>
              <a:t>portatili</a:t>
            </a:r>
            <a:r>
              <a:rPr lang="en-GB" dirty="0" smtClean="0"/>
              <a:t> con </a:t>
            </a:r>
            <a:r>
              <a:rPr lang="en-GB" dirty="0" err="1" smtClean="0"/>
              <a:t>schermo</a:t>
            </a:r>
            <a:r>
              <a:rPr lang="en-GB" dirty="0" smtClean="0"/>
              <a:t> </a:t>
            </a:r>
            <a:r>
              <a:rPr lang="en-GB" u="sng" dirty="0" err="1" smtClean="0"/>
              <a:t>grande</a:t>
            </a:r>
            <a:r>
              <a:rPr lang="en-GB" dirty="0" smtClean="0"/>
              <a:t> (</a:t>
            </a:r>
            <a:r>
              <a:rPr lang="en-GB" dirty="0" err="1" smtClean="0"/>
              <a:t>maggiore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15’’) e </a:t>
            </a:r>
            <a:r>
              <a:rPr lang="en-GB" dirty="0" err="1" smtClean="0"/>
              <a:t>dotati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software e hardware </a:t>
            </a:r>
            <a:r>
              <a:rPr lang="en-GB" dirty="0" err="1" smtClean="0"/>
              <a:t>specifico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err="1" smtClean="0"/>
              <a:t>classe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Utilizzo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computer </a:t>
            </a:r>
            <a:r>
              <a:rPr lang="en-GB" dirty="0" err="1" smtClean="0"/>
              <a:t>portatili</a:t>
            </a:r>
            <a:r>
              <a:rPr lang="en-GB" dirty="0" smtClean="0"/>
              <a:t> o tablet </a:t>
            </a:r>
            <a:r>
              <a:rPr lang="en-GB" dirty="0" err="1" smtClean="0"/>
              <a:t>dotati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software </a:t>
            </a:r>
            <a:r>
              <a:rPr lang="en-GB" dirty="0" err="1" smtClean="0"/>
              <a:t>ed</a:t>
            </a:r>
            <a:r>
              <a:rPr lang="en-GB" dirty="0" smtClean="0"/>
              <a:t> hardware </a:t>
            </a:r>
            <a:r>
              <a:rPr lang="en-GB" dirty="0" err="1" smtClean="0"/>
              <a:t>specifico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Sia</a:t>
            </a:r>
            <a:r>
              <a:rPr lang="en-GB" dirty="0" smtClean="0"/>
              <a:t> in </a:t>
            </a:r>
            <a:r>
              <a:rPr lang="en-GB" dirty="0" err="1" smtClean="0"/>
              <a:t>classe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a casa:</a:t>
            </a:r>
          </a:p>
          <a:p>
            <a:pPr lvl="1"/>
            <a:r>
              <a:rPr lang="en-GB" u="sng" dirty="0" err="1" smtClean="0"/>
              <a:t>Utilizzo</a:t>
            </a:r>
            <a:r>
              <a:rPr lang="en-GB" u="sng" dirty="0" smtClean="0"/>
              <a:t> </a:t>
            </a:r>
            <a:r>
              <a:rPr lang="en-GB" u="sng" dirty="0" err="1" smtClean="0"/>
              <a:t>di</a:t>
            </a:r>
            <a:r>
              <a:rPr lang="en-GB" u="sng" dirty="0" smtClean="0"/>
              <a:t> </a:t>
            </a:r>
            <a:r>
              <a:rPr lang="en-GB" u="sng" dirty="0" err="1" smtClean="0"/>
              <a:t>libri</a:t>
            </a:r>
            <a:r>
              <a:rPr lang="en-GB" u="sng" dirty="0" smtClean="0"/>
              <a:t> </a:t>
            </a:r>
            <a:r>
              <a:rPr lang="en-GB" u="sng" dirty="0" err="1" smtClean="0"/>
              <a:t>scolastici</a:t>
            </a:r>
            <a:r>
              <a:rPr lang="en-GB" u="sng" dirty="0" smtClean="0"/>
              <a:t> </a:t>
            </a:r>
            <a:r>
              <a:rPr lang="en-GB" u="sng" dirty="0" err="1" smtClean="0"/>
              <a:t>digitali</a:t>
            </a:r>
            <a:r>
              <a:rPr lang="en-GB" u="sng" dirty="0" smtClean="0"/>
              <a:t>!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Oltre</a:t>
            </a:r>
            <a:r>
              <a:rPr lang="en-GB" dirty="0" smtClean="0"/>
              <a:t> lo studio...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r>
              <a:rPr lang="en-GB" dirty="0" err="1" smtClean="0"/>
              <a:t>Libri</a:t>
            </a:r>
            <a:r>
              <a:rPr lang="en-GB" dirty="0" smtClean="0"/>
              <a:t> </a:t>
            </a:r>
            <a:r>
              <a:rPr lang="en-GB" dirty="0" err="1" smtClean="0"/>
              <a:t>digitali</a:t>
            </a:r>
            <a:r>
              <a:rPr lang="en-GB" dirty="0" smtClean="0"/>
              <a:t> (non </a:t>
            </a:r>
            <a:r>
              <a:rPr lang="en-GB" dirty="0" err="1" smtClean="0"/>
              <a:t>scolastici</a:t>
            </a:r>
            <a:r>
              <a:rPr lang="en-GB" dirty="0" smtClean="0"/>
              <a:t>)</a:t>
            </a:r>
          </a:p>
          <a:p>
            <a:r>
              <a:rPr lang="en-GB" dirty="0" smtClean="0"/>
              <a:t>E-Book Reader + </a:t>
            </a:r>
            <a:r>
              <a:rPr lang="en-GB" dirty="0" err="1" smtClean="0"/>
              <a:t>Sintesi</a:t>
            </a:r>
            <a:r>
              <a:rPr lang="en-GB" dirty="0" smtClean="0"/>
              <a:t> </a:t>
            </a:r>
            <a:r>
              <a:rPr lang="en-GB" dirty="0" err="1" smtClean="0"/>
              <a:t>vocale</a:t>
            </a:r>
            <a:r>
              <a:rPr lang="en-GB" dirty="0" smtClean="0"/>
              <a:t> (Text-To-Speech, TTS, o Screen Reader)*</a:t>
            </a:r>
          </a:p>
          <a:p>
            <a:endParaRPr lang="en-GB" dirty="0"/>
          </a:p>
        </p:txBody>
      </p:sp>
      <p:pic>
        <p:nvPicPr>
          <p:cNvPr id="1026" name="Picture 2" descr="Lettore di 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1775616" cy="2433640"/>
          </a:xfrm>
          <a:prstGeom prst="rect">
            <a:avLst/>
          </a:prstGeom>
          <a:noFill/>
        </p:spPr>
      </p:pic>
      <p:pic>
        <p:nvPicPr>
          <p:cNvPr id="1028" name="Picture 4" descr="http://news.consumerreports.org/a/6a00d83451e0d569e20128771cb64a970c-800wi"/>
          <p:cNvPicPr>
            <a:picLocks noChangeAspect="1" noChangeArrowheads="1"/>
          </p:cNvPicPr>
          <p:nvPr/>
        </p:nvPicPr>
        <p:blipFill>
          <a:blip r:embed="rId3"/>
          <a:srcRect l="16250" r="24999"/>
          <a:stretch>
            <a:fillRect/>
          </a:stretch>
        </p:blipFill>
        <p:spPr bwMode="auto">
          <a:xfrm>
            <a:off x="3714744" y="3267887"/>
            <a:ext cx="2857520" cy="243191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643702" y="3786190"/>
            <a:ext cx="25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*</a:t>
            </a:r>
            <a:r>
              <a:rPr lang="en-GB" i="1" dirty="0" err="1" smtClean="0"/>
              <a:t>Attenzione</a:t>
            </a:r>
            <a:r>
              <a:rPr lang="en-GB" i="1" dirty="0" smtClean="0"/>
              <a:t>!</a:t>
            </a:r>
          </a:p>
          <a:p>
            <a:r>
              <a:rPr lang="en-GB" dirty="0" smtClean="0"/>
              <a:t>Non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e-Book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dotati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sintesi</a:t>
            </a:r>
            <a:r>
              <a:rPr lang="en-GB" dirty="0" smtClean="0"/>
              <a:t> </a:t>
            </a:r>
            <a:r>
              <a:rPr lang="en-GB" dirty="0" err="1" smtClean="0"/>
              <a:t>vocale</a:t>
            </a:r>
            <a:r>
              <a:rPr lang="en-GB" dirty="0" smtClean="0"/>
              <a:t> in </a:t>
            </a:r>
            <a:r>
              <a:rPr lang="en-GB" u="sng" dirty="0" smtClean="0"/>
              <a:t>lingua </a:t>
            </a:r>
            <a:r>
              <a:rPr lang="en-GB" u="sng" dirty="0" err="1" smtClean="0"/>
              <a:t>italiana</a:t>
            </a:r>
            <a:r>
              <a:rPr lang="en-GB" dirty="0" smtClean="0"/>
              <a:t>!!!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 maggiori informazioni sulle piattaforme tecnologiche...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>
                <a:solidFill>
                  <a:schemeClr val="tx2"/>
                </a:solidFill>
              </a:rPr>
              <a:t>Pisa Book Junior</a:t>
            </a:r>
            <a:br>
              <a:rPr lang="it-IT" sz="4000" dirty="0" smtClean="0">
                <a:solidFill>
                  <a:schemeClr val="tx2"/>
                </a:solidFill>
              </a:rPr>
            </a:br>
            <a:r>
              <a:rPr lang="it-IT" sz="4000" dirty="0" smtClean="0">
                <a:solidFill>
                  <a:schemeClr val="tx2"/>
                </a:solidFill>
              </a:rPr>
              <a:t>Stazione Leopolda</a:t>
            </a:r>
            <a:br>
              <a:rPr lang="it-IT" sz="4000" dirty="0" smtClean="0">
                <a:solidFill>
                  <a:schemeClr val="tx2"/>
                </a:solidFill>
              </a:rPr>
            </a:br>
            <a:r>
              <a:rPr lang="it-IT" sz="4000" dirty="0" smtClean="0">
                <a:solidFill>
                  <a:schemeClr val="tx2"/>
                </a:solidFill>
              </a:rPr>
              <a:t>Punto info “Innovare per Crescere”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en-GB" dirty="0" err="1" smtClean="0"/>
              <a:t>Tiriamo</a:t>
            </a:r>
            <a:r>
              <a:rPr lang="en-GB" dirty="0" smtClean="0"/>
              <a:t> le </a:t>
            </a:r>
            <a:r>
              <a:rPr lang="en-GB" dirty="0" err="1" smtClean="0"/>
              <a:t>somme</a:t>
            </a:r>
            <a:r>
              <a:rPr lang="en-GB" dirty="0" smtClean="0"/>
              <a:t>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parziali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Dei 50 ragazzi coinvolti 24 hanno fornito informazioni sui voti ottenuti durante il 1° e il 2° quadrimestre AS 2010-2011</a:t>
            </a:r>
            <a:endParaRPr lang="en-US" sz="2800" dirty="0"/>
          </a:p>
        </p:txBody>
      </p:sp>
      <p:graphicFrame>
        <p:nvGraphicFramePr>
          <p:cNvPr id="5" name="Grafico 2"/>
          <p:cNvGraphicFramePr/>
          <p:nvPr/>
        </p:nvGraphicFramePr>
        <p:xfrm>
          <a:off x="2714612" y="2428868"/>
          <a:ext cx="4429156" cy="36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parziali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Su 23 Ammessi AS 2010-2011</a:t>
            </a:r>
            <a:endParaRPr lang="en-US" sz="2800" dirty="0"/>
          </a:p>
        </p:txBody>
      </p:sp>
      <p:graphicFrame>
        <p:nvGraphicFramePr>
          <p:cNvPr id="6" name="Grafico 1"/>
          <p:cNvGraphicFramePr/>
          <p:nvPr/>
        </p:nvGraphicFramePr>
        <p:xfrm>
          <a:off x="1714480" y="1785926"/>
          <a:ext cx="581977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parziali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Su 23 Ammessi AS 2010-2011</a:t>
            </a:r>
            <a:endParaRPr lang="en-US" sz="2800" dirty="0"/>
          </a:p>
        </p:txBody>
      </p:sp>
      <p:graphicFrame>
        <p:nvGraphicFramePr>
          <p:cNvPr id="7" name="Grafico 3"/>
          <p:cNvGraphicFramePr/>
          <p:nvPr/>
        </p:nvGraphicFramePr>
        <p:xfrm>
          <a:off x="214282" y="1643050"/>
          <a:ext cx="871543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1 5"/>
          <p:cNvCxnSpPr/>
          <p:nvPr/>
        </p:nvCxnSpPr>
        <p:spPr>
          <a:xfrm>
            <a:off x="928662" y="4643446"/>
            <a:ext cx="72000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072462" y="4405978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Soglia</a:t>
            </a:r>
            <a:r>
              <a:rPr lang="en-GB" sz="1400" dirty="0" smtClean="0"/>
              <a:t> </a:t>
            </a:r>
            <a:r>
              <a:rPr lang="en-GB" sz="1400" dirty="0" err="1" smtClean="0"/>
              <a:t>di</a:t>
            </a:r>
            <a:r>
              <a:rPr lang="en-GB" sz="1400" dirty="0" smtClean="0"/>
              <a:t> </a:t>
            </a:r>
            <a:r>
              <a:rPr lang="en-GB" sz="1400" dirty="0" err="1" smtClean="0"/>
              <a:t>ammissione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parziali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Esempio di giudizio:</a:t>
            </a:r>
          </a:p>
          <a:p>
            <a:pPr lvl="1"/>
            <a:r>
              <a:rPr lang="it-IT" sz="2400" i="1" dirty="0" smtClean="0"/>
              <a:t>1° quadrimestre: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S. non chiede spiegazioni e non partecipa ai dibattiti in classe se non debitamente stimolato. Il linguaggio non è scorrevole.</a:t>
            </a:r>
          </a:p>
          <a:p>
            <a:pPr lvl="1"/>
            <a:r>
              <a:rPr lang="it-IT" sz="2400" i="1" dirty="0" smtClean="0"/>
              <a:t>2° quadrimestre: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S. partecipa attivamente alla vita della classe prendendo parte ai dibattiti, proponendo e difendendo le proprie opinioni. Dimostra di avere coscienza della propria individualità e delle proprie potenzialità. Il linguaggio è fluido e articolato.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95250"/>
            <a:ext cx="9182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43250" y="2928938"/>
            <a:ext cx="29178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4400" b="1" cap="small" dirty="0">
                <a:latin typeface="Calibri" pitchFamily="34" charset="0"/>
              </a:rPr>
              <a:t>Innovare</a:t>
            </a:r>
            <a:r>
              <a:rPr lang="it-IT" sz="2400" b="1" cap="small" dirty="0">
                <a:latin typeface="Arial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it-IT" sz="4400" b="1" cap="small" dirty="0">
                <a:latin typeface="Calibri" pitchFamily="34" charset="0"/>
              </a:rPr>
              <a:t>per Crescere</a:t>
            </a:r>
          </a:p>
        </p:txBody>
      </p:sp>
      <p:pic>
        <p:nvPicPr>
          <p:cNvPr id="10244" name="Picture 7" descr="C:\Documents and Settings\Mix\Documenti\LAVORO\immagini&amp;loghi\S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613" y="1000125"/>
            <a:ext cx="1441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G:\VARIE LOGO\logoprov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786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G:\VARIE LOGO\logosds_piccol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4422775"/>
            <a:ext cx="107156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G:\VARIE LOGO\LogoUSL5-120x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006975"/>
            <a:ext cx="2071687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G:\VARIE LOGO\Logo%20fondazione%20Vodafon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446588"/>
            <a:ext cx="12144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G:\VARIE LOGO\logoAIDver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25" y="2714625"/>
            <a:ext cx="8937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4000500" y="142875"/>
            <a:ext cx="1357313" cy="1836738"/>
            <a:chOff x="6215074" y="142876"/>
            <a:chExt cx="1000132" cy="1459010"/>
          </a:xfrm>
        </p:grpSpPr>
        <p:pic>
          <p:nvPicPr>
            <p:cNvPr id="10253" name="Picture 11" descr="G:\VARIE LOGO\prc_stemma-pisa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16344" y="142876"/>
              <a:ext cx="998862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CasellaDiTesto 17"/>
            <p:cNvSpPr txBox="1">
              <a:spLocks noChangeArrowheads="1"/>
            </p:cNvSpPr>
            <p:nvPr/>
          </p:nvSpPr>
          <p:spPr bwMode="auto">
            <a:xfrm>
              <a:off x="6215074" y="1357298"/>
              <a:ext cx="1000132" cy="244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it-IT" sz="1400">
                  <a:latin typeface="Script MT Bold" pitchFamily="66" charset="0"/>
                </a:rPr>
                <a:t>Comune di Pisa</a:t>
              </a:r>
            </a:p>
          </p:txBody>
        </p:sp>
      </p:grpSp>
      <p:pic>
        <p:nvPicPr>
          <p:cNvPr id="10251" name="Picture 14" descr="G:\VARIE LOGO\logo paideia 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1000125"/>
            <a:ext cx="2019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discussione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Maggiore consapevolezza del percorso della diagnosi nel sistema Scuola-Famiglia-USL</a:t>
            </a:r>
          </a:p>
          <a:p>
            <a:r>
              <a:rPr lang="it-IT" dirty="0" smtClean="0"/>
              <a:t>Potenziamento della rete internet nelle classi</a:t>
            </a:r>
          </a:p>
          <a:p>
            <a:r>
              <a:rPr lang="it-IT" dirty="0" smtClean="0"/>
              <a:t>Potenziamento delle risorse tecnologiche nelle classi</a:t>
            </a:r>
          </a:p>
          <a:p>
            <a:r>
              <a:rPr lang="it-IT" dirty="0" smtClean="0"/>
              <a:t>Condivisione di esperienze e strumenti educativi tra insegnanti, ragazzi e tutor</a:t>
            </a:r>
          </a:p>
          <a:p>
            <a:r>
              <a:rPr lang="it-IT" dirty="0" smtClean="0"/>
              <a:t>Estensione del progetto nel “tempo” e nel “luogo”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/>
          <a:lstStyle/>
          <a:p>
            <a:r>
              <a:rPr lang="en-GB" dirty="0" smtClean="0"/>
              <a:t>Fine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95250"/>
            <a:ext cx="9182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56325" y="620713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alibri" pitchFamily="34" charset="0"/>
              </a:rPr>
              <a:t>IL CONTESTO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7771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>
                <a:latin typeface="Calibri" pitchFamily="34" charset="0"/>
              </a:rPr>
              <a:t>D.P.R. 275/1999 : “le istituzioni scolastiche concretizzano gli obiettivi nazionali in percorsi formativi funzionali alla realizzazione del diritto di apprendere ed alla crescita educativa di tutti gli alunni, riconoscono e valorizzano la diversità, promuovono le potenzialità di ciascuno, adottano tutte le iniziative utili al raggiungimento del successo formativo.”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27088" y="2997200"/>
            <a:ext cx="3527425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Cittadini diversamente abili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deficit sensoriali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handicap di tipo fisico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sindromi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ritardi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0" y="2997200"/>
            <a:ext cx="3673475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Cittadini affetti da DSA</a:t>
            </a:r>
          </a:p>
          <a:p>
            <a:r>
              <a:rPr lang="it-IT">
                <a:latin typeface="Calibri" pitchFamily="34" charset="0"/>
              </a:rPr>
              <a:t>(disturbi specifici di apprendimento)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dislessia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discalculia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disortografia</a:t>
            </a:r>
          </a:p>
          <a:p>
            <a:pPr>
              <a:buFontTx/>
              <a:buChar char="•"/>
            </a:pPr>
            <a:r>
              <a:rPr lang="it-IT">
                <a:latin typeface="Calibri" pitchFamily="34" charset="0"/>
              </a:rPr>
              <a:t> disgrafia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16342937" flipH="1">
            <a:off x="359569" y="4617244"/>
            <a:ext cx="863600" cy="935038"/>
          </a:xfrm>
          <a:custGeom>
            <a:avLst/>
            <a:gdLst>
              <a:gd name="T0" fmla="*/ 431760 w 21600"/>
              <a:gd name="T1" fmla="*/ 0 h 21600"/>
              <a:gd name="T2" fmla="*/ 107950 w 21600"/>
              <a:gd name="T3" fmla="*/ 467519 h 21600"/>
              <a:gd name="T4" fmla="*/ 431760 w 21600"/>
              <a:gd name="T5" fmla="*/ 233759 h 21600"/>
              <a:gd name="T6" fmla="*/ 971550 w 21600"/>
              <a:gd name="T7" fmla="*/ 467519 h 21600"/>
              <a:gd name="T8" fmla="*/ 755650 w 21600"/>
              <a:gd name="T9" fmla="*/ 701278 h 21600"/>
              <a:gd name="T10" fmla="*/ 539750 w 21600"/>
              <a:gd name="T11" fmla="*/ 4675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 rot="5168529">
            <a:off x="7848601" y="4616450"/>
            <a:ext cx="863600" cy="936625"/>
          </a:xfrm>
          <a:custGeom>
            <a:avLst/>
            <a:gdLst>
              <a:gd name="T0" fmla="*/ 431760 w 21600"/>
              <a:gd name="T1" fmla="*/ 0 h 21600"/>
              <a:gd name="T2" fmla="*/ 107950 w 21600"/>
              <a:gd name="T3" fmla="*/ 468313 h 21600"/>
              <a:gd name="T4" fmla="*/ 431760 w 21600"/>
              <a:gd name="T5" fmla="*/ 234156 h 21600"/>
              <a:gd name="T6" fmla="*/ 971550 w 21600"/>
              <a:gd name="T7" fmla="*/ 468313 h 21600"/>
              <a:gd name="T8" fmla="*/ 755650 w 21600"/>
              <a:gd name="T9" fmla="*/ 702469 h 21600"/>
              <a:gd name="T10" fmla="*/ 539750 w 21600"/>
              <a:gd name="T11" fmla="*/ 4683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1214414" y="5000636"/>
            <a:ext cx="6524650" cy="1296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r>
              <a:rPr lang="it-IT" sz="2000" dirty="0" smtClean="0">
                <a:latin typeface="Calibri" pitchFamily="34" charset="0"/>
              </a:rPr>
              <a:t>Scarsa </a:t>
            </a:r>
            <a:r>
              <a:rPr lang="it-IT" sz="2000" dirty="0">
                <a:latin typeface="Calibri" pitchFamily="34" charset="0"/>
              </a:rPr>
              <a:t>integrazione – forte dispersione scolastica </a:t>
            </a:r>
          </a:p>
          <a:p>
            <a:r>
              <a:rPr lang="it-IT" sz="2000" dirty="0">
                <a:latin typeface="Calibri" pitchFamily="34" charset="0"/>
              </a:rPr>
              <a:t>progressiva demotivazione – crollo dell’autostima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80" grpId="0" animBg="1"/>
      <p:bldP spid="3084" grpId="0" animBg="1"/>
      <p:bldP spid="3085" grpId="0" animBg="1"/>
      <p:bldP spid="3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95250"/>
            <a:ext cx="9182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>
                <a:latin typeface="Calibri" pitchFamily="34" charset="0"/>
              </a:rPr>
              <a:t>INNOVARE PER CRESCERE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5400000">
            <a:off x="2484438" y="1052512"/>
            <a:ext cx="719138" cy="1008063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504032 h 21600"/>
              <a:gd name="T4" fmla="*/ 539353 w 21600"/>
              <a:gd name="T5" fmla="*/ 1008063 h 21600"/>
              <a:gd name="T6" fmla="*/ 719138 w 21600"/>
              <a:gd name="T7" fmla="*/ 5040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5400000">
            <a:off x="5724525" y="1052513"/>
            <a:ext cx="719138" cy="1008062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504031 h 21600"/>
              <a:gd name="T4" fmla="*/ 539353 w 21600"/>
              <a:gd name="T5" fmla="*/ 1008062 h 21600"/>
              <a:gd name="T6" fmla="*/ 719138 w 21600"/>
              <a:gd name="T7" fmla="*/ 5040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9750" y="2420938"/>
            <a:ext cx="36004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 dirty="0"/>
              <a:t> creazione di un parco tecnologico permanente per le scuole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dirty="0"/>
              <a:t> costituzione di rete tra esperti (tecnici, medici, </a:t>
            </a:r>
            <a:r>
              <a:rPr lang="it-IT" dirty="0" err="1"/>
              <a:t>riabilitatori</a:t>
            </a:r>
            <a:r>
              <a:rPr lang="it-IT" dirty="0"/>
              <a:t>, professionisti, educatori, insegnanti, genitori, studenti)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dirty="0"/>
              <a:t> diffusione e conoscenza di nuove metodologie e tecnologie ICT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 dirty="0"/>
              <a:t> centralità del bambino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03800" y="2420938"/>
            <a:ext cx="36718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acquisizione di competenze tecnologiche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autonomia nei percorsi di studio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sperimentazione di metodi e strumenti nuovi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crescita dell’autostima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accesso facilitante alla scuola/migliore qualità della vita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it-IT"/>
              <a:t> annullamento del gap tra “diversità” e “normalità”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animBg="1"/>
      <p:bldP spid="4103" grpId="0" animBg="1"/>
      <p:bldP spid="4107" grpId="0"/>
      <p:bldP spid="4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95250"/>
            <a:ext cx="9182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MCj0438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08275"/>
            <a:ext cx="12287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4859338" y="549275"/>
            <a:ext cx="2089150" cy="1439863"/>
          </a:xfrm>
          <a:prstGeom prst="cloudCallout">
            <a:avLst>
              <a:gd name="adj1" fmla="val -41111"/>
              <a:gd name="adj2" fmla="val 8770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2000">
                <a:latin typeface="Calibri" pitchFamily="34" charset="0"/>
              </a:rPr>
              <a:t>TUTTO INTORNO A ME !!!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339975" y="476250"/>
            <a:ext cx="2303463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COOP. SOC. PAIDEIA</a:t>
            </a:r>
          </a:p>
          <a:p>
            <a:r>
              <a:rPr lang="it-IT">
                <a:latin typeface="Calibri" pitchFamily="34" charset="0"/>
              </a:rPr>
              <a:t>ONLUS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84213" y="1557338"/>
            <a:ext cx="2303462" cy="720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COMUNE DI</a:t>
            </a:r>
          </a:p>
          <a:p>
            <a:r>
              <a:rPr lang="it-IT">
                <a:latin typeface="Calibri" pitchFamily="34" charset="0"/>
              </a:rPr>
              <a:t>PISA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79388" y="2852738"/>
            <a:ext cx="2303462" cy="7207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dirty="0">
                <a:latin typeface="Calibri" pitchFamily="34" charset="0"/>
              </a:rPr>
              <a:t>USL 5</a:t>
            </a:r>
          </a:p>
          <a:p>
            <a:r>
              <a:rPr lang="it-IT" dirty="0" smtClean="0">
                <a:latin typeface="Calibri" pitchFamily="34" charset="0"/>
              </a:rPr>
              <a:t>UFSMIA - LAPCA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79388" y="4149725"/>
            <a:ext cx="2303462" cy="720725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SCUOLA SUPERIORE</a:t>
            </a:r>
          </a:p>
          <a:p>
            <a:r>
              <a:rPr lang="it-IT">
                <a:latin typeface="Calibri" pitchFamily="34" charset="0"/>
              </a:rPr>
              <a:t>SANT’ANNA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476375" y="5373688"/>
            <a:ext cx="2303463" cy="720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UFFICIO SCOLASTICO</a:t>
            </a:r>
          </a:p>
          <a:p>
            <a:r>
              <a:rPr lang="it-IT">
                <a:latin typeface="Calibri" pitchFamily="34" charset="0"/>
              </a:rPr>
              <a:t>PROVINCIALE DI PISA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84663" y="5734050"/>
            <a:ext cx="2303462" cy="7207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SCUOLE 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227762" y="4652963"/>
            <a:ext cx="2416203" cy="72072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dirty="0" smtClean="0">
                <a:latin typeface="Calibri" pitchFamily="34" charset="0"/>
              </a:rPr>
              <a:t>SOCIETA’ DELLA SALUTE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500827" y="3357563"/>
            <a:ext cx="2390762" cy="7207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dirty="0">
                <a:latin typeface="Calibri" pitchFamily="34" charset="0"/>
              </a:rPr>
              <a:t>ASSOCIAZIONE ITALIANA</a:t>
            </a:r>
          </a:p>
          <a:p>
            <a:r>
              <a:rPr lang="it-IT" dirty="0">
                <a:latin typeface="Calibri" pitchFamily="34" charset="0"/>
              </a:rPr>
              <a:t>DISLESSIA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156325" y="2060575"/>
            <a:ext cx="2303463" cy="7207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Calibri" pitchFamily="34" charset="0"/>
              </a:rPr>
              <a:t>FONDAZIONE</a:t>
            </a:r>
          </a:p>
          <a:p>
            <a:r>
              <a:rPr lang="it-IT">
                <a:latin typeface="Calibri" pitchFamily="34" charset="0"/>
              </a:rPr>
              <a:t>VODAFONE</a:t>
            </a:r>
          </a:p>
        </p:txBody>
      </p:sp>
      <p:sp>
        <p:nvSpPr>
          <p:cNvPr id="6165" name="PubTriangle"/>
          <p:cNvSpPr>
            <a:spLocks noEditPoints="1" noChangeArrowheads="1"/>
          </p:cNvSpPr>
          <p:nvPr/>
        </p:nvSpPr>
        <p:spPr bwMode="auto">
          <a:xfrm rot="17925754">
            <a:off x="3924300" y="1628775"/>
            <a:ext cx="554038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66" name="PubTriangle"/>
          <p:cNvSpPr>
            <a:spLocks noEditPoints="1" noChangeArrowheads="1"/>
          </p:cNvSpPr>
          <p:nvPr/>
        </p:nvSpPr>
        <p:spPr bwMode="auto">
          <a:xfrm rot="22449983">
            <a:off x="5292725" y="2492375"/>
            <a:ext cx="554038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67" name="PubTriangle"/>
          <p:cNvSpPr>
            <a:spLocks noEditPoints="1" noChangeArrowheads="1"/>
          </p:cNvSpPr>
          <p:nvPr/>
        </p:nvSpPr>
        <p:spPr bwMode="auto">
          <a:xfrm rot="24426546">
            <a:off x="5508625" y="3500438"/>
            <a:ext cx="554037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68" name="PubTriangle"/>
          <p:cNvSpPr>
            <a:spLocks noEditPoints="1" noChangeArrowheads="1"/>
          </p:cNvSpPr>
          <p:nvPr/>
        </p:nvSpPr>
        <p:spPr bwMode="auto">
          <a:xfrm rot="26084088">
            <a:off x="5364163" y="4365625"/>
            <a:ext cx="554038" cy="554037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69" name="PubTriangle"/>
          <p:cNvSpPr>
            <a:spLocks noEditPoints="1" noChangeArrowheads="1"/>
          </p:cNvSpPr>
          <p:nvPr/>
        </p:nvSpPr>
        <p:spPr bwMode="auto">
          <a:xfrm rot="31863032">
            <a:off x="3563938" y="4652963"/>
            <a:ext cx="554037" cy="554037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70" name="PubTriangle"/>
          <p:cNvSpPr>
            <a:spLocks noEditPoints="1" noChangeArrowheads="1"/>
          </p:cNvSpPr>
          <p:nvPr/>
        </p:nvSpPr>
        <p:spPr bwMode="auto">
          <a:xfrm rot="32994053">
            <a:off x="2987675" y="4076700"/>
            <a:ext cx="554038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71" name="PubTriangle"/>
          <p:cNvSpPr>
            <a:spLocks noEditPoints="1" noChangeArrowheads="1"/>
          </p:cNvSpPr>
          <p:nvPr/>
        </p:nvSpPr>
        <p:spPr bwMode="auto">
          <a:xfrm rot="35379866">
            <a:off x="2843213" y="3141663"/>
            <a:ext cx="554037" cy="554037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72" name="PubTriangle"/>
          <p:cNvSpPr>
            <a:spLocks noEditPoints="1" noChangeArrowheads="1"/>
          </p:cNvSpPr>
          <p:nvPr/>
        </p:nvSpPr>
        <p:spPr bwMode="auto">
          <a:xfrm rot="37394041">
            <a:off x="3203575" y="2205038"/>
            <a:ext cx="554037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  <p:sp>
        <p:nvSpPr>
          <p:cNvPr id="6173" name="PubTriangle"/>
          <p:cNvSpPr>
            <a:spLocks noEditPoints="1" noChangeArrowheads="1"/>
          </p:cNvSpPr>
          <p:nvPr/>
        </p:nvSpPr>
        <p:spPr bwMode="auto">
          <a:xfrm rot="29042527">
            <a:off x="4572000" y="4797425"/>
            <a:ext cx="554038" cy="554038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Scuole coinvolte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it-IT" dirty="0" smtClean="0"/>
              <a:t>Istituto comprensivo “N. Pisano”</a:t>
            </a:r>
          </a:p>
          <a:p>
            <a:r>
              <a:rPr lang="it-IT" dirty="0" smtClean="0"/>
              <a:t>Istituto comprensivo “G. Gamerra”</a:t>
            </a:r>
          </a:p>
          <a:p>
            <a:r>
              <a:rPr lang="it-IT" dirty="0" smtClean="0"/>
              <a:t>Istituto comprensivo “L. Fibonacci”</a:t>
            </a:r>
          </a:p>
          <a:p>
            <a:r>
              <a:rPr lang="it-IT" dirty="0" smtClean="0"/>
              <a:t>Istituto comprensivo “R. Fucini”</a:t>
            </a:r>
          </a:p>
          <a:p>
            <a:r>
              <a:rPr lang="it-IT" dirty="0" smtClean="0"/>
              <a:t>Istituto comprensivo “G.Galilei” </a:t>
            </a:r>
          </a:p>
          <a:p>
            <a:r>
              <a:rPr lang="it-IT" dirty="0" smtClean="0"/>
              <a:t>Istituto comprensivo “G. Toniolo”</a:t>
            </a:r>
          </a:p>
          <a:p>
            <a:r>
              <a:rPr lang="it-IT" dirty="0" smtClean="0"/>
              <a:t>Istituto comprensivo “L. S. Tongiorgi”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Destinatari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Diretti</a:t>
            </a:r>
          </a:p>
          <a:p>
            <a:pPr lvl="1"/>
            <a:r>
              <a:rPr lang="it-IT" i="1" dirty="0" smtClean="0"/>
              <a:t>AS 2010-2011</a:t>
            </a:r>
            <a:r>
              <a:rPr lang="it-IT" dirty="0" smtClean="0"/>
              <a:t>: 50 bambini (4 primarie + 46 secondarie di 1° grado)</a:t>
            </a:r>
          </a:p>
          <a:p>
            <a:pPr lvl="1"/>
            <a:r>
              <a:rPr lang="it-IT" i="1" dirty="0" smtClean="0"/>
              <a:t>AS 2011-2012</a:t>
            </a:r>
            <a:r>
              <a:rPr lang="it-IT" dirty="0" smtClean="0"/>
              <a:t>: 55 bambini (9 primarie + 46 secondarie di 1° grado) [</a:t>
            </a:r>
            <a:r>
              <a:rPr lang="it-IT" i="1" u="sng" dirty="0" smtClean="0"/>
              <a:t>dato non definitivo</a:t>
            </a:r>
            <a:r>
              <a:rPr lang="it-IT" dirty="0" smtClean="0"/>
              <a:t>]</a:t>
            </a:r>
          </a:p>
          <a:p>
            <a:r>
              <a:rPr lang="it-IT" dirty="0" smtClean="0"/>
              <a:t>Indiretti</a:t>
            </a:r>
          </a:p>
          <a:p>
            <a:pPr lvl="1"/>
            <a:r>
              <a:rPr lang="it-IT" dirty="0" smtClean="0"/>
              <a:t>Per ciascun bambino:</a:t>
            </a:r>
          </a:p>
          <a:p>
            <a:pPr lvl="2"/>
            <a:r>
              <a:rPr lang="it-IT" dirty="0" smtClean="0"/>
              <a:t>Classe</a:t>
            </a:r>
          </a:p>
          <a:p>
            <a:pPr lvl="2"/>
            <a:r>
              <a:rPr lang="it-IT" dirty="0" smtClean="0"/>
              <a:t>Insegnanti</a:t>
            </a:r>
          </a:p>
          <a:p>
            <a:pPr lvl="2"/>
            <a:r>
              <a:rPr lang="it-IT" dirty="0" smtClean="0"/>
              <a:t>Famiglia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/>
          <a:lstStyle/>
          <a:p>
            <a:r>
              <a:rPr lang="it-IT" dirty="0" smtClean="0"/>
              <a:t>Dal punto di vista delle tutor...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Dal punto di vista tecnologico...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734</Words>
  <Application>Microsoft Office PowerPoint</Application>
  <PresentationFormat>Presentazione su schermo (4:3)</PresentationFormat>
  <Paragraphs>150</Paragraphs>
  <Slides>21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Progetto  “Innovare per Crescere”</vt:lpstr>
      <vt:lpstr>Diapositiva 2</vt:lpstr>
      <vt:lpstr>Diapositiva 3</vt:lpstr>
      <vt:lpstr>Diapositiva 4</vt:lpstr>
      <vt:lpstr>Diapositiva 5</vt:lpstr>
      <vt:lpstr>Scuole coinvolte</vt:lpstr>
      <vt:lpstr>Destinatari</vt:lpstr>
      <vt:lpstr>Dal punto di vista delle tutor...</vt:lpstr>
      <vt:lpstr>Dal punto di vista tecnologico...</vt:lpstr>
      <vt:lpstr>Piattaforma tecnologica per lo studio - Disturbi Specifici dell’Apprendimento -</vt:lpstr>
      <vt:lpstr>Piattaforma tecnologica per lo studio - Disabilità motorie -</vt:lpstr>
      <vt:lpstr>Indicazioni generali per lo studio</vt:lpstr>
      <vt:lpstr>Oltre lo studio...</vt:lpstr>
      <vt:lpstr>Per maggiori informazioni sulle piattaforme tecnologiche...  Pisa Book Junior Stazione Leopolda Punto info “Innovare per Crescere”</vt:lpstr>
      <vt:lpstr>Tiriamo le somme...</vt:lpstr>
      <vt:lpstr>Risultati parziali</vt:lpstr>
      <vt:lpstr>Risultati parziali</vt:lpstr>
      <vt:lpstr>Risultati parziali</vt:lpstr>
      <vt:lpstr>Risultati parziali</vt:lpstr>
      <vt:lpstr>Punti di discussione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x220t02</cp:lastModifiedBy>
  <cp:revision>80</cp:revision>
  <dcterms:modified xsi:type="dcterms:W3CDTF">2013-11-12T08:58:22Z</dcterms:modified>
</cp:coreProperties>
</file>